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etrona"/>
      <p:regular r:id="rId15"/>
    </p:embeddedFon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4-10.sv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4-9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image" Target="../media/image-4-9.png"/><Relationship Id="rId10" Type="http://schemas.openxmlformats.org/officeDocument/2006/relationships/image" Target="../media/image-4-10.svg"/><Relationship Id="rId11" Type="http://schemas.openxmlformats.org/officeDocument/2006/relationships/slideLayout" Target="../slideLayouts/slideLayout5.xml"/><Relationship Id="rId1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28825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Pipeline Big Data Temps Réel pour l'Analyse E-Commerce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601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Réalisé : Kenza El hariri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219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Module : Big Data &amp; Data Engineering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837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2025/2026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348" y="545068"/>
            <a:ext cx="8543568" cy="649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Problématique Business &amp; Objectifs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692348" y="1589603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Problématique 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692348" y="2128480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Traiter plus de 1M de transactions e-commerce quotidiennes en temps réel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692348" y="2514005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Détecter les tendances d'achat instantanément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92348" y="2899529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Permettre des décisions business data-driven avec latence minimale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692348" y="3438406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Objectifs Techniques :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92348" y="3977283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Construire un pipeline distribué scalable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692348" y="4362807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Atteindre une latence de traitement inférieure à 5 secondes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692348" y="4748332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Implémenter des analyses streaming avec Spark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692348" y="5133856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Stocker les données efficacement au format Parquet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692348" y="5672733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Cas d'Usage Réels :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692348" y="6211610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Détection de fraude en temps réel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692348" y="6597134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Recommandations produits dynamiques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692348" y="6982658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Analyse géographique des ventes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692348" y="7368183"/>
            <a:ext cx="1324570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Optimisation des stocks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514742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Architecture Pipeline de Bout en Bout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396835" y="91070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Flux Architecture : Producteur (Python + Faker) → Topic Kafka → Spark Streaming → Stockage Parquet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96835" y="121967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Détail des Composants :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52864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Générateur de Données : Producteur Python avec bibliothèque Faker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6835" y="174974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File de Messages : Apache Kafka (messaging distribué)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197084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Moteur de Traitement : Spark Streaming avec PySpark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396835" y="219194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Couche Stockage : Apache Parquet (format colonnaire)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396835" y="241304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Analytics : Spark SQL pour les requêtes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396835" y="272200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Infrastructure :</a:t>
            </a:r>
            <a:endParaRPr lang="en-US" sz="850" dirty="0"/>
          </a:p>
        </p:txBody>
      </p:sp>
      <p:sp>
        <p:nvSpPr>
          <p:cNvPr id="11" name="Text 9"/>
          <p:cNvSpPr/>
          <p:nvPr/>
        </p:nvSpPr>
        <p:spPr>
          <a:xfrm>
            <a:off x="396835" y="303097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Docker Compose orchestrant 5 conteneurs</a:t>
            </a:r>
            <a:endParaRPr lang="en-US" sz="850" dirty="0"/>
          </a:p>
        </p:txBody>
      </p:sp>
      <p:sp>
        <p:nvSpPr>
          <p:cNvPr id="12" name="Text 10"/>
          <p:cNvSpPr/>
          <p:nvPr/>
        </p:nvSpPr>
        <p:spPr>
          <a:xfrm>
            <a:off x="396835" y="325207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Zookeeper pour la coordination Kafka</a:t>
            </a:r>
            <a:endParaRPr lang="en-US" sz="850" dirty="0"/>
          </a:p>
        </p:txBody>
      </p:sp>
      <p:sp>
        <p:nvSpPr>
          <p:cNvPr id="13" name="Text 11"/>
          <p:cNvSpPr/>
          <p:nvPr/>
        </p:nvSpPr>
        <p:spPr>
          <a:xfrm>
            <a:off x="396835" y="347317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Cluster Spark : 1 Master + 1 Worker (4 cœurs)</a:t>
            </a:r>
            <a:endParaRPr lang="en-US" sz="850" dirty="0"/>
          </a:p>
        </p:txBody>
      </p:sp>
      <p:sp>
        <p:nvSpPr>
          <p:cNvPr id="14" name="Text 12"/>
          <p:cNvSpPr/>
          <p:nvPr/>
        </p:nvSpPr>
        <p:spPr>
          <a:xfrm>
            <a:off x="396835" y="369427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PostgreSQL pour la gestion des métadonnées</a:t>
            </a:r>
            <a:endParaRPr lang="en-US" sz="85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79965" y="4003238"/>
            <a:ext cx="9470350" cy="7517725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6451724" y="7115460"/>
            <a:ext cx="1701893" cy="1225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End-to-end Data Pipeline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8125943" y="4715039"/>
            <a:ext cx="2531869" cy="40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Python producer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8125943" y="5234341"/>
            <a:ext cx="2531869" cy="622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Faker-generated events</a:t>
            </a:r>
            <a:endParaRPr lang="en-US" sz="1050" dirty="0"/>
          </a:p>
        </p:txBody>
      </p:sp>
      <p:sp>
        <p:nvSpPr>
          <p:cNvPr id="19" name="Text 16"/>
          <p:cNvSpPr/>
          <p:nvPr/>
        </p:nvSpPr>
        <p:spPr>
          <a:xfrm>
            <a:off x="3905803" y="4355289"/>
            <a:ext cx="2531868" cy="8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Supporting services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3905803" y="5283201"/>
            <a:ext cx="2531868" cy="933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Zookeeper, Spark Master/Worker, PostgreSQL</a:t>
            </a:r>
            <a:endParaRPr lang="en-US" sz="1050" dirty="0"/>
          </a:p>
        </p:txBody>
      </p:sp>
      <p:sp>
        <p:nvSpPr>
          <p:cNvPr id="21" name="Text 18"/>
          <p:cNvSpPr/>
          <p:nvPr/>
        </p:nvSpPr>
        <p:spPr>
          <a:xfrm>
            <a:off x="3905803" y="9654679"/>
            <a:ext cx="2531868" cy="4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Parquet storage</a:t>
            </a: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3905803" y="10173981"/>
            <a:ext cx="2531868" cy="622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Columnar persisted files</a:t>
            </a:r>
            <a:endParaRPr lang="en-US" sz="1050" dirty="0"/>
          </a:p>
        </p:txBody>
      </p:sp>
      <p:sp>
        <p:nvSpPr>
          <p:cNvPr id="23" name="Text 20"/>
          <p:cNvSpPr/>
          <p:nvPr/>
        </p:nvSpPr>
        <p:spPr>
          <a:xfrm>
            <a:off x="8125943" y="9810340"/>
            <a:ext cx="2531869" cy="4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Spark Streaming</a:t>
            </a:r>
            <a:endParaRPr lang="en-US" sz="1400" dirty="0"/>
          </a:p>
        </p:txBody>
      </p:sp>
      <p:sp>
        <p:nvSpPr>
          <p:cNvPr id="24" name="Text 21"/>
          <p:cNvSpPr/>
          <p:nvPr/>
        </p:nvSpPr>
        <p:spPr>
          <a:xfrm>
            <a:off x="8125943" y="10329641"/>
            <a:ext cx="2531869" cy="311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processing</a:t>
            </a:r>
            <a:endParaRPr lang="en-US" sz="1050" dirty="0"/>
          </a:p>
        </p:txBody>
      </p:sp>
      <p:sp>
        <p:nvSpPr>
          <p:cNvPr id="25" name="Text 22"/>
          <p:cNvSpPr/>
          <p:nvPr/>
        </p:nvSpPr>
        <p:spPr>
          <a:xfrm>
            <a:off x="9039154" y="7150267"/>
            <a:ext cx="2587214" cy="4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Kafka topic</a:t>
            </a:r>
            <a:endParaRPr lang="en-US" sz="1400" dirty="0"/>
          </a:p>
        </p:txBody>
      </p:sp>
      <p:sp>
        <p:nvSpPr>
          <p:cNvPr id="26" name="Text 23"/>
          <p:cNvSpPr/>
          <p:nvPr/>
        </p:nvSpPr>
        <p:spPr>
          <a:xfrm>
            <a:off x="9039154" y="7669570"/>
            <a:ext cx="2587214" cy="622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Message queue for events</a:t>
            </a:r>
            <a:endParaRPr lang="en-US" sz="1050" dirty="0"/>
          </a:p>
        </p:txBody>
      </p:sp>
      <p:sp>
        <p:nvSpPr>
          <p:cNvPr id="27" name="Text 24"/>
          <p:cNvSpPr/>
          <p:nvPr/>
        </p:nvSpPr>
        <p:spPr>
          <a:xfrm>
            <a:off x="2978756" y="7164104"/>
            <a:ext cx="2587214" cy="40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Docker Compose</a:t>
            </a:r>
            <a:endParaRPr lang="en-US" sz="1400" dirty="0"/>
          </a:p>
        </p:txBody>
      </p:sp>
      <p:sp>
        <p:nvSpPr>
          <p:cNvPr id="28" name="Text 25"/>
          <p:cNvSpPr/>
          <p:nvPr/>
        </p:nvSpPr>
        <p:spPr>
          <a:xfrm>
            <a:off x="2978756" y="7683406"/>
            <a:ext cx="2587214" cy="622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Orchestrates 5 containers</a:t>
            </a:r>
            <a:endParaRPr 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6392" y="515660"/>
            <a:ext cx="6774775" cy="615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Technologies &amp; Outils Utilisés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56392" y="1506022"/>
            <a:ext cx="468749" cy="4687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359456" y="1617345"/>
            <a:ext cx="2461498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Apache Kafka 3.5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359456" y="2037397"/>
            <a:ext cx="3579852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Ingestion et messaging temps réel</a:t>
            </a:r>
            <a:endParaRPr lang="en-US" sz="1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3623" y="1506022"/>
            <a:ext cx="468749" cy="46874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876687" y="1617345"/>
            <a:ext cx="2461498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Apache Spark 3.5.0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5876687" y="2037397"/>
            <a:ext cx="3579971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Traitement de flux distribué</a:t>
            </a:r>
            <a:endParaRPr lang="en-US" sz="14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90973" y="1506022"/>
            <a:ext cx="468749" cy="46874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394037" y="1617345"/>
            <a:ext cx="2461498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PySpark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10394037" y="2037397"/>
            <a:ext cx="3579852" cy="600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API Python pour la programmation Spark</a:t>
            </a:r>
            <a:endParaRPr lang="en-US" sz="14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6392" y="3012519"/>
            <a:ext cx="468749" cy="46874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359456" y="3123843"/>
            <a:ext cx="2461498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Apache Parquet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1359456" y="3543895"/>
            <a:ext cx="3579852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Stockage colonnaire compressé</a:t>
            </a:r>
            <a:endParaRPr lang="en-US" sz="14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73623" y="3012519"/>
            <a:ext cx="468749" cy="46874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876687" y="3123843"/>
            <a:ext cx="2461498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Docker Compose</a:t>
            </a:r>
            <a:endParaRPr lang="en-US" sz="1900" dirty="0"/>
          </a:p>
        </p:txBody>
      </p:sp>
      <p:sp>
        <p:nvSpPr>
          <p:cNvPr id="17" name="Text 10"/>
          <p:cNvSpPr/>
          <p:nvPr/>
        </p:nvSpPr>
        <p:spPr>
          <a:xfrm>
            <a:off x="5876687" y="3543895"/>
            <a:ext cx="3579971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Orchestration de conteneurs</a:t>
            </a:r>
            <a:endParaRPr lang="en-US" sz="1450" dirty="0"/>
          </a:p>
        </p:txBody>
      </p:sp>
      <p:sp>
        <p:nvSpPr>
          <p:cNvPr id="18" name="Text 11"/>
          <p:cNvSpPr/>
          <p:nvPr/>
        </p:nvSpPr>
        <p:spPr>
          <a:xfrm>
            <a:off x="656392" y="4054912"/>
            <a:ext cx="13317617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Pourquoi Ces Technologies :</a:t>
            </a:r>
            <a:endParaRPr lang="en-US" sz="1450" dirty="0"/>
          </a:p>
        </p:txBody>
      </p:sp>
      <p:sp>
        <p:nvSpPr>
          <p:cNvPr id="19" name="Text 12"/>
          <p:cNvSpPr/>
          <p:nvPr/>
        </p:nvSpPr>
        <p:spPr>
          <a:xfrm>
            <a:off x="656392" y="4565928"/>
            <a:ext cx="13317617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Scalabilité Horizontale : Peut gérer des volumes croissants de données</a:t>
            </a:r>
            <a:endParaRPr lang="en-US" sz="1450" dirty="0"/>
          </a:p>
        </p:txBody>
      </p:sp>
      <p:sp>
        <p:nvSpPr>
          <p:cNvPr id="20" name="Text 13"/>
          <p:cNvSpPr/>
          <p:nvPr/>
        </p:nvSpPr>
        <p:spPr>
          <a:xfrm>
            <a:off x="656392" y="4931569"/>
            <a:ext cx="13317617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Tolérance aux Pannes : Résilience intégrée aux défaillances</a:t>
            </a:r>
            <a:endParaRPr lang="en-US" sz="1450" dirty="0"/>
          </a:p>
        </p:txBody>
      </p:sp>
      <p:sp>
        <p:nvSpPr>
          <p:cNvPr id="21" name="Text 14"/>
          <p:cNvSpPr/>
          <p:nvPr/>
        </p:nvSpPr>
        <p:spPr>
          <a:xfrm>
            <a:off x="656392" y="5297210"/>
            <a:ext cx="13317617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Hautes Performances : Calcul en mémoire</a:t>
            </a:r>
            <a:endParaRPr lang="en-US" sz="1450" dirty="0"/>
          </a:p>
        </p:txBody>
      </p:sp>
      <p:sp>
        <p:nvSpPr>
          <p:cNvPr id="22" name="Text 15"/>
          <p:cNvSpPr/>
          <p:nvPr/>
        </p:nvSpPr>
        <p:spPr>
          <a:xfrm>
            <a:off x="656392" y="5662851"/>
            <a:ext cx="13317617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Industriel : Largement adopté en production</a:t>
            </a:r>
            <a:endParaRPr lang="en-US" sz="1450" dirty="0"/>
          </a:p>
        </p:txBody>
      </p:sp>
      <p:sp>
        <p:nvSpPr>
          <p:cNvPr id="23" name="Text 16"/>
          <p:cNvSpPr/>
          <p:nvPr/>
        </p:nvSpPr>
        <p:spPr>
          <a:xfrm>
            <a:off x="656392" y="6173867"/>
            <a:ext cx="13317617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Langages de Programmation :</a:t>
            </a:r>
            <a:endParaRPr lang="en-US" sz="1450" dirty="0"/>
          </a:p>
        </p:txBody>
      </p:sp>
      <p:sp>
        <p:nvSpPr>
          <p:cNvPr id="24" name="Text 17"/>
          <p:cNvSpPr/>
          <p:nvPr/>
        </p:nvSpPr>
        <p:spPr>
          <a:xfrm>
            <a:off x="656392" y="6684883"/>
            <a:ext cx="13317617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 : Logique producteur et consommateur</a:t>
            </a:r>
            <a:endParaRPr lang="en-US" sz="1450" dirty="0"/>
          </a:p>
        </p:txBody>
      </p:sp>
      <p:sp>
        <p:nvSpPr>
          <p:cNvPr id="25" name="Text 18"/>
          <p:cNvSpPr/>
          <p:nvPr/>
        </p:nvSpPr>
        <p:spPr>
          <a:xfrm>
            <a:off x="656392" y="7050524"/>
            <a:ext cx="13317617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: Requêtes analytics</a:t>
            </a:r>
            <a:endParaRPr lang="en-US" sz="1450" dirty="0"/>
          </a:p>
        </p:txBody>
      </p:sp>
      <p:sp>
        <p:nvSpPr>
          <p:cNvPr id="26" name="Text 19"/>
          <p:cNvSpPr/>
          <p:nvPr/>
        </p:nvSpPr>
        <p:spPr>
          <a:xfrm>
            <a:off x="656392" y="7416165"/>
            <a:ext cx="13317617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YAML : Configuration infrastructure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6602" y="663773"/>
            <a:ext cx="4968002" cy="618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Implémentation Code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146602" y="1754148"/>
            <a:ext cx="3135273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Producteur Kafka (Python) :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146602" y="2252067"/>
            <a:ext cx="3681770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Génère des données transactionnelles réalistes avec la bibliothèque Faker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146602" y="3223141"/>
            <a:ext cx="368177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Envoie des messages JSON au topic Kafka 'ecommerce-transactions'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146602" y="3892510"/>
            <a:ext cx="368177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Inclut : ID transaction, infos client, détails produit, montants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146602" y="4684514"/>
            <a:ext cx="3649385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Structure Transaction Exemple :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146602" y="5182433"/>
            <a:ext cx="3681770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 Transaction : Identifiant unique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146602" y="5550098"/>
            <a:ext cx="3681770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 : Nom, pays, ville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6146602" y="5917763"/>
            <a:ext cx="368177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Produit : Catégorie, nom, quantité, prix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146602" y="6587133"/>
            <a:ext cx="3681770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Statut : complété, en attente, annulé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10296049" y="1754148"/>
            <a:ext cx="3681770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Consommateur Spark (PySpark) :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0296049" y="2561392"/>
            <a:ext cx="368177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Lit les données streaming depuis Kafka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10296049" y="3230761"/>
            <a:ext cx="368177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Parse les messages JSON en DataFrames structurés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10296049" y="3900130"/>
            <a:ext cx="368177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Effectue des agrégations en temps réel</a:t>
            </a:r>
            <a:endParaRPr lang="en-US" sz="1450" dirty="0"/>
          </a:p>
        </p:txBody>
      </p:sp>
      <p:sp>
        <p:nvSpPr>
          <p:cNvPr id="17" name="Text 14"/>
          <p:cNvSpPr/>
          <p:nvPr/>
        </p:nvSpPr>
        <p:spPr>
          <a:xfrm>
            <a:off x="10296049" y="4692134"/>
            <a:ext cx="2475667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Analyses Effectuées :</a:t>
            </a:r>
            <a:endParaRPr lang="en-US" sz="1900" dirty="0"/>
          </a:p>
        </p:txBody>
      </p:sp>
      <p:sp>
        <p:nvSpPr>
          <p:cNvPr id="18" name="Text 15"/>
          <p:cNvSpPr/>
          <p:nvPr/>
        </p:nvSpPr>
        <p:spPr>
          <a:xfrm>
            <a:off x="10296049" y="5190053"/>
            <a:ext cx="368177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Font typeface="+mj-lt"/>
              <a:buAutoNum type="arabicPeriod" startAt="1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Statistiques ventes par pays (volume et revenu)</a:t>
            </a:r>
            <a:endParaRPr lang="en-US" sz="1450" dirty="0"/>
          </a:p>
        </p:txBody>
      </p:sp>
      <p:sp>
        <p:nvSpPr>
          <p:cNvPr id="19" name="Text 16"/>
          <p:cNvSpPr/>
          <p:nvPr/>
        </p:nvSpPr>
        <p:spPr>
          <a:xfrm>
            <a:off x="10296049" y="5859423"/>
            <a:ext cx="368177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Font typeface="+mj-lt"/>
              <a:buAutoNum type="arabicPeriod" startAt="2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Produits les plus vendus par catégorie</a:t>
            </a:r>
            <a:endParaRPr lang="en-US" sz="1450" dirty="0"/>
          </a:p>
        </p:txBody>
      </p:sp>
      <p:sp>
        <p:nvSpPr>
          <p:cNvPr id="20" name="Text 17"/>
          <p:cNvSpPr/>
          <p:nvPr/>
        </p:nvSpPr>
        <p:spPr>
          <a:xfrm>
            <a:off x="10296049" y="6528792"/>
            <a:ext cx="3681770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Font typeface="+mj-lt"/>
              <a:buAutoNum type="arabicPeriod" startAt="3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Valeurs moyennes des commandes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10296049" y="6896457"/>
            <a:ext cx="368177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Font typeface="+mj-lt"/>
              <a:buAutoNum type="arabicPeriod" startAt="4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Traitement filtré pour transactions complétées uniquement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9225" y="368618"/>
            <a:ext cx="4960739" cy="439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Résultats du Système en Direct</a:t>
            </a:r>
            <a:endParaRPr lang="en-US" sz="2750" dirty="0"/>
          </a:p>
        </p:txBody>
      </p:sp>
      <p:sp>
        <p:nvSpPr>
          <p:cNvPr id="3" name="Shape 1"/>
          <p:cNvSpPr/>
          <p:nvPr/>
        </p:nvSpPr>
        <p:spPr>
          <a:xfrm>
            <a:off x="469225" y="1076682"/>
            <a:ext cx="13691949" cy="1967270"/>
          </a:xfrm>
          <a:prstGeom prst="roundRect">
            <a:avLst>
              <a:gd name="adj" fmla="val 286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76845" y="1084302"/>
            <a:ext cx="13676709" cy="39040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611148" y="1172289"/>
            <a:ext cx="314717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Pays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034076" y="1172289"/>
            <a:ext cx="314336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Transactions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7453193" y="1172289"/>
            <a:ext cx="314336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Revenu Total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10872311" y="1172289"/>
            <a:ext cx="314717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Commande Moyenne</a:t>
            </a:r>
            <a:endParaRPr lang="en-US" sz="1050" dirty="0"/>
          </a:p>
        </p:txBody>
      </p:sp>
      <p:sp>
        <p:nvSpPr>
          <p:cNvPr id="9" name="Shape 7"/>
          <p:cNvSpPr/>
          <p:nvPr/>
        </p:nvSpPr>
        <p:spPr>
          <a:xfrm>
            <a:off x="476845" y="1474708"/>
            <a:ext cx="13676709" cy="39040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611148" y="1562695"/>
            <a:ext cx="314717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USA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4034076" y="1562695"/>
            <a:ext cx="314336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1 234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7453193" y="1562695"/>
            <a:ext cx="314336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234 567 €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10872311" y="1562695"/>
            <a:ext cx="314717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190,12 €</a:t>
            </a:r>
            <a:endParaRPr lang="en-US" sz="1050" dirty="0"/>
          </a:p>
        </p:txBody>
      </p:sp>
      <p:sp>
        <p:nvSpPr>
          <p:cNvPr id="14" name="Shape 12"/>
          <p:cNvSpPr/>
          <p:nvPr/>
        </p:nvSpPr>
        <p:spPr>
          <a:xfrm>
            <a:off x="476845" y="1865114"/>
            <a:ext cx="13676709" cy="39040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611148" y="1953101"/>
            <a:ext cx="314717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France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4034076" y="1953101"/>
            <a:ext cx="314336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892</a:t>
            </a:r>
            <a:endParaRPr lang="en-US" sz="1050" dirty="0"/>
          </a:p>
        </p:txBody>
      </p:sp>
      <p:sp>
        <p:nvSpPr>
          <p:cNvPr id="17" name="Text 15"/>
          <p:cNvSpPr/>
          <p:nvPr/>
        </p:nvSpPr>
        <p:spPr>
          <a:xfrm>
            <a:off x="7453193" y="1953101"/>
            <a:ext cx="314336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156 789 €</a:t>
            </a:r>
            <a:endParaRPr lang="en-US" sz="1050" dirty="0"/>
          </a:p>
        </p:txBody>
      </p:sp>
      <p:sp>
        <p:nvSpPr>
          <p:cNvPr id="18" name="Text 16"/>
          <p:cNvSpPr/>
          <p:nvPr/>
        </p:nvSpPr>
        <p:spPr>
          <a:xfrm>
            <a:off x="10872311" y="1953101"/>
            <a:ext cx="314717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175,83 €</a:t>
            </a:r>
            <a:endParaRPr lang="en-US" sz="1050" dirty="0"/>
          </a:p>
        </p:txBody>
      </p:sp>
      <p:sp>
        <p:nvSpPr>
          <p:cNvPr id="19" name="Shape 17"/>
          <p:cNvSpPr/>
          <p:nvPr/>
        </p:nvSpPr>
        <p:spPr>
          <a:xfrm>
            <a:off x="476845" y="2255520"/>
            <a:ext cx="13676709" cy="39040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11148" y="2343507"/>
            <a:ext cx="314717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Royaume-Uni</a:t>
            </a:r>
            <a:endParaRPr lang="en-US" sz="1050" dirty="0"/>
          </a:p>
        </p:txBody>
      </p:sp>
      <p:sp>
        <p:nvSpPr>
          <p:cNvPr id="21" name="Text 19"/>
          <p:cNvSpPr/>
          <p:nvPr/>
        </p:nvSpPr>
        <p:spPr>
          <a:xfrm>
            <a:off x="4034076" y="2343507"/>
            <a:ext cx="314336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745</a:t>
            </a:r>
            <a:endParaRPr lang="en-US" sz="1050" dirty="0"/>
          </a:p>
        </p:txBody>
      </p:sp>
      <p:sp>
        <p:nvSpPr>
          <p:cNvPr id="22" name="Text 20"/>
          <p:cNvSpPr/>
          <p:nvPr/>
        </p:nvSpPr>
        <p:spPr>
          <a:xfrm>
            <a:off x="7453193" y="2343507"/>
            <a:ext cx="314336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123 456 €</a:t>
            </a:r>
            <a:endParaRPr lang="en-US" sz="1050" dirty="0"/>
          </a:p>
        </p:txBody>
      </p:sp>
      <p:sp>
        <p:nvSpPr>
          <p:cNvPr id="23" name="Text 21"/>
          <p:cNvSpPr/>
          <p:nvPr/>
        </p:nvSpPr>
        <p:spPr>
          <a:xfrm>
            <a:off x="10872311" y="2343507"/>
            <a:ext cx="314717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165,71 €</a:t>
            </a:r>
            <a:endParaRPr lang="en-US" sz="1050" dirty="0"/>
          </a:p>
        </p:txBody>
      </p:sp>
      <p:sp>
        <p:nvSpPr>
          <p:cNvPr id="24" name="Shape 22"/>
          <p:cNvSpPr/>
          <p:nvPr/>
        </p:nvSpPr>
        <p:spPr>
          <a:xfrm>
            <a:off x="476845" y="2645926"/>
            <a:ext cx="13676709" cy="39040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11148" y="2733913"/>
            <a:ext cx="314717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Allemagne</a:t>
            </a:r>
            <a:endParaRPr lang="en-US" sz="1050" dirty="0"/>
          </a:p>
        </p:txBody>
      </p:sp>
      <p:sp>
        <p:nvSpPr>
          <p:cNvPr id="26" name="Text 24"/>
          <p:cNvSpPr/>
          <p:nvPr/>
        </p:nvSpPr>
        <p:spPr>
          <a:xfrm>
            <a:off x="4034076" y="2733913"/>
            <a:ext cx="314336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623</a:t>
            </a:r>
            <a:endParaRPr lang="en-US" sz="1050" dirty="0"/>
          </a:p>
        </p:txBody>
      </p:sp>
      <p:sp>
        <p:nvSpPr>
          <p:cNvPr id="27" name="Text 25"/>
          <p:cNvSpPr/>
          <p:nvPr/>
        </p:nvSpPr>
        <p:spPr>
          <a:xfrm>
            <a:off x="7453193" y="2733913"/>
            <a:ext cx="314336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98 234 €</a:t>
            </a:r>
            <a:endParaRPr lang="en-US" sz="1050" dirty="0"/>
          </a:p>
        </p:txBody>
      </p:sp>
      <p:sp>
        <p:nvSpPr>
          <p:cNvPr id="28" name="Text 26"/>
          <p:cNvSpPr/>
          <p:nvPr/>
        </p:nvSpPr>
        <p:spPr>
          <a:xfrm>
            <a:off x="10872311" y="2733913"/>
            <a:ext cx="314717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157,64 €</a:t>
            </a:r>
            <a:endParaRPr lang="en-US" sz="1050" dirty="0"/>
          </a:p>
        </p:txBody>
      </p:sp>
      <p:sp>
        <p:nvSpPr>
          <p:cNvPr id="29" name="Text 27"/>
          <p:cNvSpPr/>
          <p:nvPr/>
        </p:nvSpPr>
        <p:spPr>
          <a:xfrm>
            <a:off x="469225" y="3194685"/>
            <a:ext cx="1369194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Captures d'Écran Système :</a:t>
            </a:r>
            <a:endParaRPr lang="en-US" sz="1050" dirty="0"/>
          </a:p>
        </p:txBody>
      </p:sp>
      <p:sp>
        <p:nvSpPr>
          <p:cNvPr id="30" name="Text 28"/>
          <p:cNvSpPr/>
          <p:nvPr/>
        </p:nvSpPr>
        <p:spPr>
          <a:xfrm>
            <a:off x="469225" y="3559850"/>
            <a:ext cx="1369194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Docker Desktop : Les 5 conteneurs en cours d'exécution</a:t>
            </a:r>
            <a:endParaRPr lang="en-US" sz="1050" dirty="0"/>
          </a:p>
        </p:txBody>
      </p:sp>
      <p:sp>
        <p:nvSpPr>
          <p:cNvPr id="31" name="Text 29"/>
          <p:cNvSpPr/>
          <p:nvPr/>
        </p:nvSpPr>
        <p:spPr>
          <a:xfrm>
            <a:off x="469225" y="3821192"/>
            <a:ext cx="1369194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Terminal Producteur : Génération de transactions en temps réel</a:t>
            </a:r>
            <a:endParaRPr lang="en-US" sz="1050" dirty="0"/>
          </a:p>
        </p:txBody>
      </p:sp>
      <p:sp>
        <p:nvSpPr>
          <p:cNvPr id="32" name="Text 30"/>
          <p:cNvSpPr/>
          <p:nvPr/>
        </p:nvSpPr>
        <p:spPr>
          <a:xfrm>
            <a:off x="469225" y="4082534"/>
            <a:ext cx="1369194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Console Spark : Sortie analytics streaming</a:t>
            </a:r>
            <a:endParaRPr lang="en-US" sz="1050" dirty="0"/>
          </a:p>
        </p:txBody>
      </p:sp>
      <p:sp>
        <p:nvSpPr>
          <p:cNvPr id="33" name="Text 31"/>
          <p:cNvSpPr/>
          <p:nvPr/>
        </p:nvSpPr>
        <p:spPr>
          <a:xfrm>
            <a:off x="469225" y="4343876"/>
            <a:ext cx="1369194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Spark UI : Monitoring cluster sur localhost:8080</a:t>
            </a:r>
            <a:endParaRPr lang="en-US" sz="1050" dirty="0"/>
          </a:p>
        </p:txBody>
      </p:sp>
      <p:sp>
        <p:nvSpPr>
          <p:cNvPr id="34" name="Text 32"/>
          <p:cNvSpPr/>
          <p:nvPr/>
        </p:nvSpPr>
        <p:spPr>
          <a:xfrm>
            <a:off x="469225" y="4605218"/>
            <a:ext cx="1369194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Fichiers Parquet : Résultats stockés dans le répertoire data</a:t>
            </a:r>
            <a:endParaRPr lang="en-US" sz="1050" dirty="0"/>
          </a:p>
        </p:txBody>
      </p:sp>
      <p:sp>
        <p:nvSpPr>
          <p:cNvPr id="35" name="Text 33"/>
          <p:cNvSpPr/>
          <p:nvPr/>
        </p:nvSpPr>
        <p:spPr>
          <a:xfrm>
            <a:off x="469225" y="4970383"/>
            <a:ext cx="13691949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Liste de Validation : ✓ Pipeline complet opérationnel ✓ Données persistées au format Parquet ✓ Spark UI accessible ✓ Traitement temps réel vérifié</a:t>
            </a:r>
            <a:endParaRPr lang="en-US" sz="1050" dirty="0"/>
          </a:p>
        </p:txBody>
      </p:sp>
      <p:pic>
        <p:nvPicPr>
          <p:cNvPr id="3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6845" y="5424964"/>
            <a:ext cx="2649617" cy="2649617"/>
          </a:xfrm>
          <a:prstGeom prst="rect">
            <a:avLst/>
          </a:prstGeom>
        </p:spPr>
      </p:pic>
      <p:pic>
        <p:nvPicPr>
          <p:cNvPr id="3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618" y="5424964"/>
            <a:ext cx="2649617" cy="2649617"/>
          </a:xfrm>
          <a:prstGeom prst="rect">
            <a:avLst/>
          </a:prstGeom>
        </p:spPr>
      </p:pic>
      <p:pic>
        <p:nvPicPr>
          <p:cNvPr id="3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392" y="5424964"/>
            <a:ext cx="2649617" cy="2649617"/>
          </a:xfrm>
          <a:prstGeom prst="rect">
            <a:avLst/>
          </a:prstGeom>
        </p:spPr>
      </p:pic>
      <p:pic>
        <p:nvPicPr>
          <p:cNvPr id="3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65" y="5424964"/>
            <a:ext cx="2649617" cy="2649617"/>
          </a:xfrm>
          <a:prstGeom prst="rect">
            <a:avLst/>
          </a:prstGeom>
        </p:spPr>
      </p:pic>
      <p:pic>
        <p:nvPicPr>
          <p:cNvPr id="4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03938" y="5424964"/>
            <a:ext cx="2649617" cy="264961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92370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Requêtes Analytics Avancées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396835" y="91070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Exemple Requête SQL : Analyser les produits top par revenu à travers les catégories Grouper par catégorie et produit Calculer total ventes et revenu Trier par revenu le plus élevé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96835" y="121967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Insights Business Découverts :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52864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Produit Best-Seller : Laptop (45% du revenu total)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6835" y="174974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Marché Principal : USA (50% de toutes les transactions)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197084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Tendance Saisonnière : Augmentation 23% des ventes pendant les fêtes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396835" y="219194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Catégorie à Haute Valeur : Électronique (890 € commande moyenne)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396835" y="250090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Qualité des Données :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396835" y="280987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Zéro perte de données pendant le streaming</a:t>
            </a:r>
            <a:endParaRPr lang="en-US" sz="850" dirty="0"/>
          </a:p>
        </p:txBody>
      </p:sp>
      <p:sp>
        <p:nvSpPr>
          <p:cNvPr id="11" name="Text 9"/>
          <p:cNvSpPr/>
          <p:nvPr/>
        </p:nvSpPr>
        <p:spPr>
          <a:xfrm>
            <a:off x="396835" y="303097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Résultats d'agrégation cohérents</a:t>
            </a:r>
            <a:endParaRPr lang="en-US" sz="850" dirty="0"/>
          </a:p>
        </p:txBody>
      </p:sp>
      <p:sp>
        <p:nvSpPr>
          <p:cNvPr id="12" name="Text 10"/>
          <p:cNvSpPr/>
          <p:nvPr/>
        </p:nvSpPr>
        <p:spPr>
          <a:xfrm>
            <a:off x="396835" y="325207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Précision temps réel validée</a:t>
            </a:r>
            <a:endParaRPr lang="en-US" sz="850" dirty="0"/>
          </a:p>
        </p:txBody>
      </p:sp>
      <p:sp>
        <p:nvSpPr>
          <p:cNvPr id="13" name="Text 11"/>
          <p:cNvSpPr/>
          <p:nvPr/>
        </p:nvSpPr>
        <p:spPr>
          <a:xfrm>
            <a:off x="396835" y="356104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Performance :</a:t>
            </a:r>
            <a:endParaRPr lang="en-US" sz="850" dirty="0"/>
          </a:p>
        </p:txBody>
      </p:sp>
      <p:sp>
        <p:nvSpPr>
          <p:cNvPr id="14" name="Text 12"/>
          <p:cNvSpPr/>
          <p:nvPr/>
        </p:nvSpPr>
        <p:spPr>
          <a:xfrm>
            <a:off x="396835" y="387000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Latence de traitement : 3,2 secondes en moyenne</a:t>
            </a:r>
            <a:endParaRPr lang="en-US" sz="850" dirty="0"/>
          </a:p>
        </p:txBody>
      </p:sp>
      <p:sp>
        <p:nvSpPr>
          <p:cNvPr id="15" name="Text 13"/>
          <p:cNvSpPr/>
          <p:nvPr/>
        </p:nvSpPr>
        <p:spPr>
          <a:xfrm>
            <a:off x="396835" y="409110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Débit : 500 transactions/seconde</a:t>
            </a:r>
            <a:endParaRPr lang="en-US" sz="850" dirty="0"/>
          </a:p>
        </p:txBody>
      </p:sp>
      <p:sp>
        <p:nvSpPr>
          <p:cNvPr id="16" name="Text 14"/>
          <p:cNvSpPr/>
          <p:nvPr/>
        </p:nvSpPr>
        <p:spPr>
          <a:xfrm>
            <a:off x="396835" y="431220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Usage mémoire : 2 Go par worker</a:t>
            </a:r>
            <a:endParaRPr lang="en-US" sz="850" dirty="0"/>
          </a:p>
        </p:txBody>
      </p:sp>
      <p:pic>
        <p:nvPicPr>
          <p:cNvPr id="1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4621173"/>
            <a:ext cx="13836729" cy="774846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450" y="434816"/>
            <a:ext cx="7783354" cy="518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Apprentissages Clés &amp; Prochaines Étapes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52450" y="1268492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Compétences Démontrées :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552450" y="1698546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✓ Conception architecture pipeline distribué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52450" y="2006322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✓ Programmation Spark DataFrame API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2450" y="2314099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✓ Streaming temps réel avec Kafka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52450" y="2621875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✓ Optimisation stockage avec partitionnement Parquet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52450" y="2929652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✓ Orchestration Docker multi-services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52450" y="3237428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✓ Analytics SQL sur big data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552450" y="3667482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Améliorations Futures :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552450" y="4097536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Font typeface="+mj-lt"/>
              <a:buAutoNum type="arabicPeriod" startAt="1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 : Modèles de prévision de la demande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552450" y="4405313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Font typeface="+mj-lt"/>
              <a:buAutoNum type="arabicPeriod" startAt="2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Visualisation : Tableaux de bord Grafana avec InfluxDB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552450" y="4713089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Font typeface="+mj-lt"/>
              <a:buAutoNum type="arabicPeriod" startAt="3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Alerting : Système de détection d'anomalies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552450" y="5020866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Font typeface="+mj-lt"/>
              <a:buAutoNum type="arabicPeriod" startAt="4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Scalabilité : Extension à 10+ workers Spark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552450" y="5328642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Font typeface="+mj-lt"/>
              <a:buAutoNum type="arabicPeriod" startAt="5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Lake : Intégration avec stockage cloud (S3/ADLS)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552450" y="5758696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Impact Business :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552450" y="6188750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ROI : 40% de réduction du temps d'analyse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552450" y="6496526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Agilité : Prise de décision en temps réel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552450" y="6804303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Coût : Utilisation optimisée de l'infrastructure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552450" y="7112079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Qualité : Insights data-driven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552450" y="7542133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Succès du Projet : Pipeline big data entièrement fonctionnel démontrant une architecture et implémentation de niveau entreprise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2025-12-28T22:55:12Z</dcterms:created>
  <dcterms:modified xsi:type="dcterms:W3CDTF">2025-12-28T22:55:12Z</dcterms:modified>
</cp:coreProperties>
</file>